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5E4E04-60FC-457F-925B-0FCF07F2A7F0}">
  <a:tblStyle styleId="{8F5E4E04-60FC-457F-925B-0FCF07F2A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228" Type="http://schemas.openxmlformats.org/officeDocument/2006/relationships/slide" Target="slides/slide221.xml"/><Relationship Id="rId106" Type="http://schemas.openxmlformats.org/officeDocument/2006/relationships/slide" Target="slides/slide99.xml"/><Relationship Id="rId227" Type="http://schemas.openxmlformats.org/officeDocument/2006/relationships/slide" Target="slides/slide220.xml"/><Relationship Id="rId105" Type="http://schemas.openxmlformats.org/officeDocument/2006/relationships/slide" Target="slides/slide98.xml"/><Relationship Id="rId226" Type="http://schemas.openxmlformats.org/officeDocument/2006/relationships/slide" Target="slides/slide219.xml"/><Relationship Id="rId104" Type="http://schemas.openxmlformats.org/officeDocument/2006/relationships/slide" Target="slides/slide97.xml"/><Relationship Id="rId225" Type="http://schemas.openxmlformats.org/officeDocument/2006/relationships/slide" Target="slides/slide218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229" Type="http://schemas.openxmlformats.org/officeDocument/2006/relationships/slide" Target="slides/slide222.xml"/><Relationship Id="rId220" Type="http://schemas.openxmlformats.org/officeDocument/2006/relationships/slide" Target="slides/slide213.xml"/><Relationship Id="rId103" Type="http://schemas.openxmlformats.org/officeDocument/2006/relationships/slide" Target="slides/slide96.xml"/><Relationship Id="rId224" Type="http://schemas.openxmlformats.org/officeDocument/2006/relationships/slide" Target="slides/slide217.xml"/><Relationship Id="rId102" Type="http://schemas.openxmlformats.org/officeDocument/2006/relationships/slide" Target="slides/slide95.xml"/><Relationship Id="rId223" Type="http://schemas.openxmlformats.org/officeDocument/2006/relationships/slide" Target="slides/slide216.xml"/><Relationship Id="rId101" Type="http://schemas.openxmlformats.org/officeDocument/2006/relationships/slide" Target="slides/slide94.xml"/><Relationship Id="rId222" Type="http://schemas.openxmlformats.org/officeDocument/2006/relationships/slide" Target="slides/slide215.xml"/><Relationship Id="rId100" Type="http://schemas.openxmlformats.org/officeDocument/2006/relationships/slide" Target="slides/slide93.xml"/><Relationship Id="rId221" Type="http://schemas.openxmlformats.org/officeDocument/2006/relationships/slide" Target="slides/slide214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248" Type="http://schemas.openxmlformats.org/officeDocument/2006/relationships/slide" Target="slides/slide241.xml"/><Relationship Id="rId126" Type="http://schemas.openxmlformats.org/officeDocument/2006/relationships/slide" Target="slides/slide119.xml"/><Relationship Id="rId247" Type="http://schemas.openxmlformats.org/officeDocument/2006/relationships/slide" Target="slides/slide240.xml"/><Relationship Id="rId121" Type="http://schemas.openxmlformats.org/officeDocument/2006/relationships/slide" Target="slides/slide114.xml"/><Relationship Id="rId242" Type="http://schemas.openxmlformats.org/officeDocument/2006/relationships/slide" Target="slides/slide235.xml"/><Relationship Id="rId120" Type="http://schemas.openxmlformats.org/officeDocument/2006/relationships/slide" Target="slides/slide113.xml"/><Relationship Id="rId241" Type="http://schemas.openxmlformats.org/officeDocument/2006/relationships/slide" Target="slides/slide234.xml"/><Relationship Id="rId240" Type="http://schemas.openxmlformats.org/officeDocument/2006/relationships/slide" Target="slides/slide233.xml"/><Relationship Id="rId125" Type="http://schemas.openxmlformats.org/officeDocument/2006/relationships/slide" Target="slides/slide118.xml"/><Relationship Id="rId246" Type="http://schemas.openxmlformats.org/officeDocument/2006/relationships/slide" Target="slides/slide239.xml"/><Relationship Id="rId124" Type="http://schemas.openxmlformats.org/officeDocument/2006/relationships/slide" Target="slides/slide117.xml"/><Relationship Id="rId245" Type="http://schemas.openxmlformats.org/officeDocument/2006/relationships/slide" Target="slides/slide238.xml"/><Relationship Id="rId123" Type="http://schemas.openxmlformats.org/officeDocument/2006/relationships/slide" Target="slides/slide116.xml"/><Relationship Id="rId244" Type="http://schemas.openxmlformats.org/officeDocument/2006/relationships/slide" Target="slides/slide237.xml"/><Relationship Id="rId122" Type="http://schemas.openxmlformats.org/officeDocument/2006/relationships/slide" Target="slides/slide115.xml"/><Relationship Id="rId243" Type="http://schemas.openxmlformats.org/officeDocument/2006/relationships/slide" Target="slides/slide236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239" Type="http://schemas.openxmlformats.org/officeDocument/2006/relationships/slide" Target="slides/slide232.xml"/><Relationship Id="rId117" Type="http://schemas.openxmlformats.org/officeDocument/2006/relationships/slide" Target="slides/slide110.xml"/><Relationship Id="rId238" Type="http://schemas.openxmlformats.org/officeDocument/2006/relationships/slide" Target="slides/slide231.xml"/><Relationship Id="rId116" Type="http://schemas.openxmlformats.org/officeDocument/2006/relationships/slide" Target="slides/slide109.xml"/><Relationship Id="rId237" Type="http://schemas.openxmlformats.org/officeDocument/2006/relationships/slide" Target="slides/slide230.xml"/><Relationship Id="rId115" Type="http://schemas.openxmlformats.org/officeDocument/2006/relationships/slide" Target="slides/slide108.xml"/><Relationship Id="rId236" Type="http://schemas.openxmlformats.org/officeDocument/2006/relationships/slide" Target="slides/slide229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231" Type="http://schemas.openxmlformats.org/officeDocument/2006/relationships/slide" Target="slides/slide224.xml"/><Relationship Id="rId230" Type="http://schemas.openxmlformats.org/officeDocument/2006/relationships/slide" Target="slides/slide223.xml"/><Relationship Id="rId114" Type="http://schemas.openxmlformats.org/officeDocument/2006/relationships/slide" Target="slides/slide107.xml"/><Relationship Id="rId235" Type="http://schemas.openxmlformats.org/officeDocument/2006/relationships/slide" Target="slides/slide228.xml"/><Relationship Id="rId113" Type="http://schemas.openxmlformats.org/officeDocument/2006/relationships/slide" Target="slides/slide106.xml"/><Relationship Id="rId234" Type="http://schemas.openxmlformats.org/officeDocument/2006/relationships/slide" Target="slides/slide227.xml"/><Relationship Id="rId112" Type="http://schemas.openxmlformats.org/officeDocument/2006/relationships/slide" Target="slides/slide105.xml"/><Relationship Id="rId233" Type="http://schemas.openxmlformats.org/officeDocument/2006/relationships/slide" Target="slides/slide226.xml"/><Relationship Id="rId111" Type="http://schemas.openxmlformats.org/officeDocument/2006/relationships/slide" Target="slides/slide104.xml"/><Relationship Id="rId232" Type="http://schemas.openxmlformats.org/officeDocument/2006/relationships/slide" Target="slides/slide225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0NflGpWgKA" TargetMode="External"/><Relationship Id="rId3" Type="http://schemas.openxmlformats.org/officeDocument/2006/relationships/hyperlink" Target="https://www.youtube.com/watch?v=17MctJPzR8w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ttlebites.com/variety/little-bites-blueberry-muffins" TargetMode="Externa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3uLKjb973HU" TargetMode="Externa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rowdstrike.com/wp-content/uploads/2024/08/Channel-File-291-Incident-Root-Cause-Analysis-08.06.2024.pdf" TargetMode="Externa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search/video?k=progress+bar" TargetMode="Externa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xkcd.com/138/" TargetMode="Externa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928065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928065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Reload codespace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Uncheck VS Code tabs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https://www.youtube.com/watch?v=H0NflGpWgKA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https://www.youtube.com/watch?v=17MctJPzR8w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2ef2c814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2ef2c814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1e2d6d49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1e2d6d4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592806568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59280656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06bdab24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06bdab24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instance, you could alias "integer" to be the same as "int". But no need to do that.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bdab245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06bdab245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6bdab24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06bdab24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6bdab245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6bdab245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6bdab245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6bdab245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06bdab24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06bdab24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921a3f8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921a3f8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6921a3f8c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86921a3f8c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2ef2c81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2ef2c81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86921a3f8c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86921a3f8c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2ef2c814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2ef2c814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ef2c8143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ef2c8143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2ef2c8143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2ef2c8143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2806568f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2806568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5a0a6ba2ea_1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5a0a6ba2ea_1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addresses{8,9,10}.c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Were these ints instead of chars, you would still do +1, and the compiler would know that it's really +4.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06bdab245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06bdab245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https://www.littlebites.com/variety/little-bites-blueberry-muffins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06ea2ea7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06ea2ea7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6ea2ea7e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6ea2ea7e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9c7a2e96b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9c7a2e96b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compare0.c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9755a6ec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9755a6ec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65235447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865235447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06bdab245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06bdab245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compare{1,2}.c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Have to type "HI!"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865235447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865235447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c7a2e96b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c7a2e96b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9c7a2e96b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9c7a2e96b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c7a2e96b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c7a2e96b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a2e96b2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a2e96b2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c7a2e96b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c7a2e96b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c7a2e96b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c7a2e96b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9c7a2e96b2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9c7a2e96b2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2ef2c814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2ef2c814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volunteer's artwork on stage, if any; invite others to make their own and send it to us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9c7a2e96b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9c7a2e96b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9c7a2e96b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9c7a2e96b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compare{3,4}.c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9c7a2e96b2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9c7a2e96b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copy{0,1}.c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to use "hi!" in lowercase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9c7a2e96b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9c7a2e96b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c7a2e96b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c7a2e96b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9c7a2e96b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9c7a2e96b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9c7a2e96b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9c7a2e96b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7a2e96b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7a2e96b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9c7a2e96b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9c7a2e96b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9c7a2e96b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9c7a2e96b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6921a3f8c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6921a3f8c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9c7a2e96b2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9c7a2e96b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435ffdea7c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435ffdea7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copy{2,3,4}.c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9c7a2e96b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9c7a2e96b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c7a2e96b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c7a2e96b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9c7a2e96b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9c7a2e96b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9c7a2e96b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9c7a2e96b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9c7a2e96b2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9c7a2e96b2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a2e96b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a2e96b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9c7a2e96b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9c7a2e96b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9c7a2e96b2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9c7a2e96b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6921a3f8c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6921a3f8c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9c7a2e96b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9c7a2e96b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1e2d6d4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1e2d6d4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copy5.c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592806568f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592806568f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memory.c, create in advance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[Note: not necessary to free strings returned by get_string, CS50's library does for you.]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f2ef2c814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f2ef2c814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garbage.c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9c7a2e96b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9c7a2e96b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9c7a2e96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9c7a2e96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9c7a2e96b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9c7a2e96b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9c7a2e96b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9c7a2e96b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9c7a2e96b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9c7a2e96b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592806568f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592806568f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we shouldn't do that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921a3f8c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921a3f8c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9c7a2e96b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9c7a2e96b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if we instead…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9c7a2e96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9c7a2e96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9c7a2e96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9c7a2e96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https://www.youtube.com/watch?v=3uLKjb973HU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435ffdea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435ffdea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of last week's demos involved swapping</a:t>
            </a: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DRINKING GLASS DEMO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435ffdea7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435ffdea7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swap0.c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this one ready to go in a swap.c file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35ffdea7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35ffdea7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592806568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592806568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65235447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865235447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61e2d6d4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61e2d6d4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1e2d6d49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1e2d6d49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6921a3f8c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6921a3f8c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61e2d6d4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61e2d6d4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1e2d6d49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61e2d6d49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61e2d6d4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61e2d6d4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61e2d6d49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61e2d6d49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61e2d6d4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61e2d6d4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1e2d6d49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1e2d6d49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1e2d6d49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1e2d6d49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61e2d6d49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61e2d6d49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61e2d6d49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61e2d6d49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1e2d6d49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1e2d6d49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swap0.c again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6921a3f8c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6921a3f8c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06bdab245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06bdab245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1e2d6d4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1e2d6d4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1e2d6d490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1e2d6d49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1e2d6d490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61e2d6d490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61e2d6d490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61e2d6d490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1e2d6d49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1e2d6d49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61e2d6d490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61e2d6d490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1e2d6d490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1e2d6d490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1e2d6d490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61e2d6d490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86921a3f8c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86921a3f8c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1e2d6d490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61e2d6d490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1e2d6d490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1e2d6d490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61e2d6d490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61e2d6d490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61e2d6d490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61e2d6d490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865235447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86523544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fix?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06bdab24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06bdab24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1e2d6d49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1e2d6d49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06bdab24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06bdab24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swap1.c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1e2d6d490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1e2d6d490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6523544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6523544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592806568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59280656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61e2d6d490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61e2d6d490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1e2d6d490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1e2d6d490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61e2d6d490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61e2d6d490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1e2d6d490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1e2d6d490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61e2d6d490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61e2d6d490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e2d6d490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e2d6d490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61e2d6d490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61e2d6d490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06bdab245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06bdab24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306bdab245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306bdab24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61e2d6d4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61e2d6d4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2ef2c814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2ef2c81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61e2d6d49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61e2d6d49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What's bad about this picture?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61e2d6d49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61e2d6d49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61e2d6d490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61e2d6d490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06bdab245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06bdab245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306bdab245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306bdab245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https://www.crowdstrike.com/wp-content/uploads/2024/08/Channel-File-291-Incident-Root-Cause-Analysis-08.06.2024.pdf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06bdab245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06bdab245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1e2d6d49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61e2d6d49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how about these other training wheels?</a:t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06bdab245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06bdab245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get0.c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06bdab2455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06bdab245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get1.c</a:t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49c8622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949c8622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2ef2c814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2ef2c814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is 255 255 255. But what are these F's? hmmm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949c86228d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949c86228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2949c86228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2949c86228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49c86228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49c86228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306bdab245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306bdab245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get2.c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306bdab245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306bdab245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49c86228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949c86228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06bdab2455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06bdab2455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949c86228d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949c86228d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06bdab245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06bdab245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949c86228d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949c86228d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get3.c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get_int allocates just enough memory + 1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2ef2c814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2ef2c814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61e2d6d490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61e2d6d490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86523544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86523544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phonebook{0,1}.c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306bdab245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306bdab245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cp.c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https://stock.adobe.com/search/video?k=progress+bar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9c7a2e96b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9c7a2e96b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61e2d6d49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61e2d6d49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1e2d6d490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1e2d6d490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61e2d6d49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61e2d6d49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61e2d6d4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61e2d6d4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61e2d6d49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61e2d6d49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61e2d6d49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61e2d6d49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2ef2c814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2ef2c814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2865235447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286523544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https://xkcd.com/138/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592806568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1592806568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2ef2c814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2ef2c814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2ef2c814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2ef2c814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2ef2c814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2ef2c814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2ef2c814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2ef2c814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9755a6e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9755a6e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a0c2388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a0c2388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ef2c814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ef2c814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ef2c814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ef2c814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2ef2c81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2ef2c81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2ef2c81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2ef2c81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ef2c814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ef2c814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2ef2c814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2ef2c814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2ef2c814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2ef2c814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2ef2c814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2ef2c814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2ef2c814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2ef2c814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ef2c814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ef2c814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92806568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92806568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2ef2c814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2ef2c814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2ef2c814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2ef2c81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2ef2c814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f2ef2c814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2ef2c814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2ef2c814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2ef2c8143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2ef2c8143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"ten"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2ef2c814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2ef2c814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"eleven"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2ef2c8143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2ef2c8143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2ef2c814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2ef2c814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2ef2c814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2ef2c814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2ef2c814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2ef2c814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92806568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92806568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f2ef2c814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f2ef2c814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zero" not "ten"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2ef2c814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2ef2c814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"one one", not "eleven"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2ef2c814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2ef2c814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ef2c8143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ef2c8143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2ef2c8143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2ef2c8143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65235447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65235447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ef2c814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ef2c814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2ef2c8143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2ef2c814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2ef2c814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2ef2c814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2ef2c814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2ef2c814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2806568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92806568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2ef2c8143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2ef2c8143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6bdab24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06bdab24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6bdab245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6bdab245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6bdab24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6bdab24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hex popular?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1a44cb7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1a44cb7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1a44cb7b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1a44cb7b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a44cb7b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a44cb7b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1a44cb7bf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1a44cb7bf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1a44cb7b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1a44cb7b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addresses0.c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this code, how's it stored in memory?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9280656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9280656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1a44cb7bf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1a44cb7bf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1a44cb7bf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1a44cb7bf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1a44cb7b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1a44cb7b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1a44cb7bf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1a44cb7bf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turns out C has two operators that let us see and access addresses like that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06bdab24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06bdab24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addresses1.c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e2d6d49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e2d6d49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pointer is essentially an address, or more precisely a variable that can store an address.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1e2d6d49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1e2d6d49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addresses{2,3}.c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6921a3f8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6921a3f8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921a3f8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921a3f8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6921a3f8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6921a3f8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2806568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92806568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6921a3f8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6921a3f8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1a44cb7bf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1a44cb7bf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1a44cb7bf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1a44cb7bf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44cb7bf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1a44cb7bf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1a44cb7bf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1a44cb7bf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1a44cb7bf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1a44cb7bf_0_1245:notes"/>
          <p:cNvSpPr txBox="1"/>
          <p:nvPr>
            <p:ph idx="1" type="body"/>
          </p:nvPr>
        </p:nvSpPr>
        <p:spPr>
          <a:xfrm>
            <a:off x="685800" y="41148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MAILBOX DEMO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59755a6e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59755a6e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1a44cb7b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1a44cb7b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1a44cb7bf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1a44cb7bf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92806568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92806568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1a44cb7bf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1a44cb7bf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1e2d6d49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1e2d6d4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6921a3f8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6921a3f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1e2d6d4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1e2d6d4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addresses{4,5}.c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1a44cb7bf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1a44cb7bf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who cares about the specific addresses, think of this just as a pointer literally, an arrow.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1a44cb7bf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1a44cb7bf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addresses6.c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92806568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92806568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1a44cb7bf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1a44cb7bf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addresses7.c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 TRAINING WHEELS.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just an address.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1e2d6d4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1e2d6d4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"string"? It's a type we defined for you. In fact, recall how we made our own type last week for a person.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f2ef2c8143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f2ef2c814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hyperlink" Target="http://www.youtube.com/watch?v=3uLKjb973HU" TargetMode="External"/><Relationship Id="rId4" Type="http://schemas.openxmlformats.org/officeDocument/2006/relationships/image" Target="../media/image2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s50.ly/art" TargetMode="Externa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50.ly/lunc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2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2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2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2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2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3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9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7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8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31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6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5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name;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 number;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int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integer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uint8_t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BYTE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/>
          <p:nvPr/>
        </p:nvSpPr>
        <p:spPr>
          <a:xfrm>
            <a:off x="466725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5"/>
          <p:cNvSpPr/>
          <p:nvPr/>
        </p:nvSpPr>
        <p:spPr>
          <a:xfrm>
            <a:off x="2753600" y="6703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/>
          <p:nvPr/>
        </p:nvSpPr>
        <p:spPr>
          <a:xfrm>
            <a:off x="7485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5"/>
          <p:cNvSpPr/>
          <p:nvPr/>
        </p:nvSpPr>
        <p:spPr>
          <a:xfrm>
            <a:off x="3117700" y="11710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5"/>
          <p:cNvSpPr/>
          <p:nvPr/>
        </p:nvSpPr>
        <p:spPr>
          <a:xfrm>
            <a:off x="1269025" y="1238625"/>
            <a:ext cx="1371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5"/>
          <p:cNvSpPr/>
          <p:nvPr/>
        </p:nvSpPr>
        <p:spPr>
          <a:xfrm>
            <a:off x="864625" y="1671825"/>
            <a:ext cx="306300" cy="181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5"/>
          <p:cNvSpPr/>
          <p:nvPr/>
        </p:nvSpPr>
        <p:spPr>
          <a:xfrm>
            <a:off x="466750" y="3483225"/>
            <a:ext cx="306300" cy="9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1596275" y="1575400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5"/>
          <p:cNvSpPr/>
          <p:nvPr/>
        </p:nvSpPr>
        <p:spPr>
          <a:xfrm>
            <a:off x="1269025" y="2076100"/>
            <a:ext cx="17400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5"/>
          <p:cNvSpPr/>
          <p:nvPr/>
        </p:nvSpPr>
        <p:spPr>
          <a:xfrm>
            <a:off x="2753600" y="1708875"/>
            <a:ext cx="306300" cy="1737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5"/>
          <p:cNvSpPr/>
          <p:nvPr/>
        </p:nvSpPr>
        <p:spPr>
          <a:xfrm>
            <a:off x="3151400" y="3527825"/>
            <a:ext cx="317100" cy="94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5"/>
          <p:cNvSpPr/>
          <p:nvPr/>
        </p:nvSpPr>
        <p:spPr>
          <a:xfrm>
            <a:off x="1596275" y="2551625"/>
            <a:ext cx="7041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5"/>
          <p:cNvSpPr/>
          <p:nvPr/>
        </p:nvSpPr>
        <p:spPr>
          <a:xfrm>
            <a:off x="1170825" y="3527850"/>
            <a:ext cx="1469400" cy="5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5"/>
          <p:cNvSpPr/>
          <p:nvPr/>
        </p:nvSpPr>
        <p:spPr>
          <a:xfrm>
            <a:off x="836750" y="395500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5"/>
          <p:cNvSpPr/>
          <p:nvPr/>
        </p:nvSpPr>
        <p:spPr>
          <a:xfrm>
            <a:off x="2742663" y="3984050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5"/>
          <p:cNvSpPr/>
          <p:nvPr/>
        </p:nvSpPr>
        <p:spPr>
          <a:xfrm>
            <a:off x="117091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2300363" y="3052325"/>
            <a:ext cx="306300" cy="43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3468500" y="482700"/>
            <a:ext cx="5469600" cy="412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uint8_t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cs50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952" y="721098"/>
            <a:ext cx="3122100" cy="3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4" name="Google Shape;784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strcmp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4" name="Google Shape;794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1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4" name="Google Shape;804;p1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1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4" name="Google Shape;814;p1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" name="Google Shape;819;p1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4" name="Google Shape;824;p1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" name="Google Shape;829;p1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art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1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45</a:t>
                      </a: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40" name="Google Shape;840;p155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155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6" name="Google Shape;846;p1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1" name="Google Shape;851;p1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6" name="Google Shape;856;p1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" name="Google Shape;861;p1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6" name="Google Shape;866;p1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1" name="Google Shape;871;p1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Google Shape;876;p1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1" name="Google Shape;881;p1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2" name="Google Shape;882;p16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163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52400"/>
            <a:ext cx="77298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p1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89" name="Google Shape;889;p16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164"/>
          <p:cNvCxnSpPr/>
          <p:nvPr/>
        </p:nvCxnSpPr>
        <p:spPr>
          <a:xfrm flipH="1">
            <a:off x="1258825" y="980750"/>
            <a:ext cx="5486400" cy="2961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" name="Google Shape;900;p16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1" name="Google Shape;901;p166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16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07" name="Google Shape;907;p167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2" name="Google Shape;912;p16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13" name="Google Shape;913;p168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8" name="Google Shape;918;p16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19" name="Google Shape;919;p169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169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17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26" name="Google Shape;926;p170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170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" name="Google Shape;932;p17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33" name="Google Shape;933;p171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171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17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40" name="Google Shape;940;p172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1" name="Google Shape;941;p172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6" name="Google Shape;946;p17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47" name="Google Shape;947;p173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8" name="Google Shape;948;p173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863"/>
            <a:ext cx="9144003" cy="36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7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  <a:gridCol w="571475"/>
              </a:tblGrid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endParaRPr sz="12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0x456</a:t>
                      </a:r>
                      <a:endParaRPr sz="7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0x457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0x458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0x459</a:t>
                      </a:r>
                      <a:endParaRPr sz="1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54" name="Google Shape;954;p174"/>
          <p:cNvCxnSpPr/>
          <p:nvPr/>
        </p:nvCxnSpPr>
        <p:spPr>
          <a:xfrm flipH="1">
            <a:off x="1187650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174"/>
          <p:cNvCxnSpPr/>
          <p:nvPr/>
        </p:nvCxnSpPr>
        <p:spPr>
          <a:xfrm flipH="1">
            <a:off x="5786125" y="980750"/>
            <a:ext cx="959100" cy="292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values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8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9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*y;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80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x = malloc(sizeof(int));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81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*x = 42;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82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83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688" y="0"/>
            <a:ext cx="438861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84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y = x;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*y = 13;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85"/>
          <p:cNvSpPr txBox="1"/>
          <p:nvPr>
            <p:ph idx="1" type="body"/>
          </p:nvPr>
        </p:nvSpPr>
        <p:spPr>
          <a:xfrm>
            <a:off x="311700" y="309900"/>
            <a:ext cx="8520600" cy="45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*x;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*y;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 = malloc(sizeof(int));            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*x = 42;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*y = 13;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y = x;    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*y = 13;</a:t>
            </a: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dapted from http://cslibrary.stanford.edu/104/." id="1015" name="Google Shape;1015;p186" title="Pointer Fun with Bink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value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63"/>
            <a:ext cx="9144002" cy="502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56" name="Google Shape;1056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7" name="Google Shape;1057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194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94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94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94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194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194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194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194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9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94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19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194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194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194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194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194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194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94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94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94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6" name="Google Shape;1086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7" name="Google Shape;1087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95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95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95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195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2" name="Google Shape;1092;p195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95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95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195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19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195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9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95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95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195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4" name="Google Shape;1104;p195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5" name="Google Shape;1105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95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195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195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195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195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6" name="Google Shape;1116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19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5" name="Google Shape;1125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9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197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1" name="Google Shape;1131;p19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6" name="Google Shape;1136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0" name="Google Shape;1140;p19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19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198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98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4" name="Google Shape;1144;p198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45" name="Google Shape;1145;p19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99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99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99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7" name="Google Shape;1157;p199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8" name="Google Shape;1158;p199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59" name="Google Shape;1159;p19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200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20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20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1" name="Google Shape;1171;p200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200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3" name="Google Shape;1173;p20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20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20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" name="Google Shape;1184;p20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5" name="Google Shape;1185;p20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6" name="Google Shape;1186;p20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7" name="Google Shape;1187;p20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2" name="Google Shape;1192;p20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20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20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5" name="Google Shape;1195;p20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6" name="Google Shape;1196;p20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20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8" name="Google Shape;1198;p20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99" name="Google Shape;1199;p20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0" name="Google Shape;1200;p20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1" name="Google Shape;1201;p20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6" name="Google Shape;1206;p20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7" name="Google Shape;1207;p20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8" name="Google Shape;1208;p20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0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20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75" y="0"/>
            <a:ext cx="47298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0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1" name="Google Shape;1231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20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Google Shape;1239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06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5" name="Google Shape;1245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6" name="Google Shape;1246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7" name="Google Shape;1247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8" name="Google Shape;1248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207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Google Shape;1264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2" name="Google Shape;1272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3" name="Google Shape;1273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5" name="Google Shape;1275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7" name="Google Shape;1277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0" name="Google Shape;1290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1" name="Google Shape;1291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210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9" name="Google Shape;1299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2" name="Google Shape;1302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211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211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211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7" name="Google Shape;1307;p211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8" name="Google Shape;1308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9" name="Google Shape;1309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4" name="Google Shape;1314;p21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21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1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1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21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21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21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212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212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3" name="Google Shape;1323;p212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4" name="Google Shape;1324;p212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21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6" name="Google Shape;1326;p21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21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21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21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21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5" name="Google Shape;1335;p21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21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21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21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213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213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213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2" name="Google Shape;1342;p21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3" name="Google Shape;1343;p21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4" name="Google Shape;1344;p21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cs50.ly/art</a:t>
            </a:r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9" name="Google Shape;1349;p21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1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1" name="Google Shape;1351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2" name="Google Shape;1352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21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21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21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8" name="Google Shape;1358;p21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9" name="Google Shape;1359;p21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0" name="Google Shape;1360;p21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1" name="Google Shape;1361;p21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214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7" name="Google Shape;1367;p21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21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1" name="Google Shape;1371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21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1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1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6" name="Google Shape;1376;p21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7" name="Google Shape;1377;p21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8" name="Google Shape;1378;p21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9" name="Google Shape;1379;p21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0" name="Google Shape;1380;p21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1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1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1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21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21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21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21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1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21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4" name="Google Shape;1394;p21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5" name="Google Shape;1395;p21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6" name="Google Shape;1396;p21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7" name="Google Shape;1397;p21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8" name="Google Shape;1398;p21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21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21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21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6" name="Google Shape;1406;p21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7" name="Google Shape;1407;p21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21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21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1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21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2" name="Google Shape;1412;p21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3" name="Google Shape;1413;p21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4" name="Google Shape;1414;p21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5" name="Google Shape;1415;p21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0" name="Google Shape;1420;p21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1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1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3" name="Google Shape;1423;p21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21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21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21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1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1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passing by reference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3" name="Google Shape;1453;p22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22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22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22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22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22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22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22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22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 didn't get a </a:t>
            </a:r>
            <a:r>
              <a:rPr lang="en" sz="1700">
                <a:solidFill>
                  <a:srgbClr val="FFFF00"/>
                </a:solidFill>
              </a:rPr>
              <a:t>rubber duck</a:t>
            </a:r>
            <a:r>
              <a:rPr lang="en" sz="1700">
                <a:solidFill>
                  <a:schemeClr val="dk1"/>
                </a:solidFill>
              </a:rPr>
              <a:t> 🦆 yet, ask Yuliia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If you'd like to attend </a:t>
            </a:r>
            <a:r>
              <a:rPr lang="en" sz="1700">
                <a:solidFill>
                  <a:srgbClr val="FFFF00"/>
                </a:solidFill>
              </a:rPr>
              <a:t>CS50 Lunch</a:t>
            </a:r>
            <a:r>
              <a:rPr lang="en" sz="1700">
                <a:solidFill>
                  <a:schemeClr val="dk1"/>
                </a:solidFill>
              </a:rPr>
              <a:t> this Fri 10/4 at 1:15pm, RSVP at </a:t>
            </a:r>
            <a:r>
              <a:rPr lang="en" sz="1700">
                <a:solidFill>
                  <a:srgbClr val="FFFF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cs50.ly/lunch</a:t>
            </a:r>
            <a:r>
              <a:rPr lang="en" sz="1700">
                <a:solidFill>
                  <a:schemeClr val="dk1"/>
                </a:solidFill>
              </a:rPr>
              <a:t>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We'll be joined by alumni from Meta.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Today's snack, mini blueberry muffins! 🫐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 </a:t>
            </a:r>
            <a:r>
              <a:rPr lang="en" sz="1700">
                <a:solidFill>
                  <a:srgbClr val="FFFF00"/>
                </a:solidFill>
              </a:rPr>
              <a:t>say hi or ask questions</a:t>
            </a:r>
            <a:r>
              <a:rPr lang="en" sz="1700">
                <a:solidFill>
                  <a:schemeClr val="dk1"/>
                </a:solidFill>
              </a:rPr>
              <a:t> during break or after class!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What do today's binary bulbs spell?</a:t>
            </a:r>
            <a:endParaRPr i="1" sz="1700">
              <a:solidFill>
                <a:srgbClr val="00FF00"/>
              </a:solidFill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6" name="Google Shape;1466;p22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7" name="Google Shape;1467;p22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22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22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22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22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2" name="Google Shape;1472;p22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22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22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5" name="Google Shape;1475;p22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6" name="Google Shape;1476;p22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7" name="Google Shape;1477;p22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8" name="Google Shape;1478;p22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9" name="Google Shape;1479;p224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80" name="Google Shape;1480;p224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5" name="Google Shape;1485;p22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22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22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8" name="Google Shape;1488;p22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22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22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22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2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22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4" name="Google Shape;1494;p22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5" name="Google Shape;1495;p22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6" name="Google Shape;1496;p22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7" name="Google Shape;1497;p22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8" name="Google Shape;1498;p225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99" name="Google Shape;1499;p225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00" name="Google Shape;1500;p22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22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p22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7" name="Google Shape;1507;p22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8" name="Google Shape;1508;p22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9" name="Google Shape;1509;p22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22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p22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22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22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4" name="Google Shape;1514;p22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5" name="Google Shape;1515;p22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6" name="Google Shape;1516;p22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7" name="Google Shape;1517;p22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Google Shape;1518;p226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9" name="Google Shape;1519;p226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20" name="Google Shape;1520;p22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" name="Google Shape;1525;p22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22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22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22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22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22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22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22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22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4" name="Google Shape;1534;p22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5" name="Google Shape;1535;p22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6" name="Google Shape;1536;p22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7" name="Google Shape;1537;p22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8" name="Google Shape;1538;p227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39" name="Google Shape;1539;p227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40" name="Google Shape;1540;p22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5" name="Google Shape;1545;p22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22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22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8" name="Google Shape;1548;p22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22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0" name="Google Shape;1550;p22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22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22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22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4" name="Google Shape;1554;p22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5" name="Google Shape;1555;p22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6" name="Google Shape;1556;p22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7" name="Google Shape;1557;p22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8" name="Google Shape;1558;p228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59" name="Google Shape;1559;p228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60" name="Google Shape;1560;p22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5" name="Google Shape;1565;p22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22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22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8" name="Google Shape;1568;p22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9" name="Google Shape;1569;p22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22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1" name="Google Shape;1571;p22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22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2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4" name="Google Shape;1574;p22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5" name="Google Shape;1575;p22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6" name="Google Shape;1576;p22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7" name="Google Shape;1577;p22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8" name="Google Shape;1578;p229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79" name="Google Shape;1579;p229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4" name="Google Shape;1584;p23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23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23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23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23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9" name="Google Shape;1589;p23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0" name="Google Shape;1590;p23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23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2" name="Google Shape;1592;p23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0000"/>
              </a:solidFill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7" name="Google Shape;1607;p23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23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23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23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23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23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23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4" name="Google Shape;1614;p23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5" name="Google Shape;1615;p23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6" name="Google Shape;1616;p23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23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22" name="Google Shape;1622;p23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23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23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23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23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2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1947863"/>
            <a:ext cx="53530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The Content Interpreter expected only 20 values. Therefore, the attempt to access the 21st value produced an out-of-bounds memory read beyond the end of the input data array and resulted in a system crash."</a:t>
            </a:r>
            <a:endParaRPr sz="25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"Sensors that received the new version of Channel File 291 carrying the problematic content were exposed to a latent out-of-bounds read issue in the Content Interpreter. At the next IPC notification from the operating system, the new IPC Template Instances were evaluated, specifying a comparison against the 21st input value. </a:t>
            </a:r>
            <a:r>
              <a:rPr lang="en" sz="2500">
                <a:solidFill>
                  <a:srgbClr val="000000"/>
                </a:solidFill>
                <a:highlight>
                  <a:schemeClr val="dk1"/>
                </a:highlight>
              </a:rPr>
              <a:t>The Content Interpreter expected only 20 values. Therefore, the attempt to access the 21st value produced an out-of-bounds memory read beyond the end of the input data array and resulted in a system crash.</a:t>
            </a:r>
            <a:r>
              <a:rPr lang="en" sz="2500"/>
              <a:t>"</a:t>
            </a:r>
            <a:endParaRPr sz="250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2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1" name="Google Shape;1671;p2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6" name="Google Shape;1676;p2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77" name="Google Shape;167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1" name="Google Shape;1721;p2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22" name="Google Shape;172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2" name="Google Shape;1762;p2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7" name="Google Shape;1767;p2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768" name="Google Shape;176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2" name="Google Shape;1812;p2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13" name="Google Shape;181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2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58" name="Google Shape;18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72927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0" name="Google Shape;1870;p2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1" name="Google Shape;1871;p250"/>
          <p:cNvSpPr/>
          <p:nvPr/>
        </p:nvSpPr>
        <p:spPr>
          <a:xfrm>
            <a:off x="3758903" y="2309257"/>
            <a:ext cx="5211100" cy="1716225"/>
          </a:xfrm>
          <a:custGeom>
            <a:rect b="b" l="l" r="r" t="t"/>
            <a:pathLst>
              <a:path extrusionOk="0" h="68649" w="208444">
                <a:moveTo>
                  <a:pt x="33657" y="0"/>
                </a:moveTo>
                <a:cubicBezTo>
                  <a:pt x="33657" y="12583"/>
                  <a:pt x="37602" y="27158"/>
                  <a:pt x="30622" y="37628"/>
                </a:cubicBezTo>
                <a:cubicBezTo>
                  <a:pt x="24961" y="46120"/>
                  <a:pt x="7007" y="53075"/>
                  <a:pt x="884" y="44911"/>
                </a:cubicBezTo>
                <a:cubicBezTo>
                  <a:pt x="-2079" y="40960"/>
                  <a:pt x="4522" y="33657"/>
                  <a:pt x="9381" y="32773"/>
                </a:cubicBezTo>
                <a:cubicBezTo>
                  <a:pt x="16769" y="31429"/>
                  <a:pt x="24764" y="32069"/>
                  <a:pt x="31836" y="34594"/>
                </a:cubicBezTo>
                <a:cubicBezTo>
                  <a:pt x="42520" y="38409"/>
                  <a:pt x="55727" y="54284"/>
                  <a:pt x="49436" y="63725"/>
                </a:cubicBezTo>
                <a:cubicBezTo>
                  <a:pt x="47059" y="67292"/>
                  <a:pt x="41132" y="69890"/>
                  <a:pt x="37298" y="67973"/>
                </a:cubicBezTo>
                <a:cubicBezTo>
                  <a:pt x="33172" y="65910"/>
                  <a:pt x="31883" y="58880"/>
                  <a:pt x="33657" y="54622"/>
                </a:cubicBezTo>
                <a:cubicBezTo>
                  <a:pt x="35307" y="50661"/>
                  <a:pt x="39327" y="48093"/>
                  <a:pt x="42760" y="45518"/>
                </a:cubicBezTo>
                <a:cubicBezTo>
                  <a:pt x="54742" y="36530"/>
                  <a:pt x="71400" y="28831"/>
                  <a:pt x="85851" y="32773"/>
                </a:cubicBezTo>
                <a:cubicBezTo>
                  <a:pt x="95856" y="35502"/>
                  <a:pt x="107041" y="60437"/>
                  <a:pt x="96775" y="61904"/>
                </a:cubicBezTo>
                <a:cubicBezTo>
                  <a:pt x="90363" y="62820"/>
                  <a:pt x="82667" y="56155"/>
                  <a:pt x="81602" y="49766"/>
                </a:cubicBezTo>
                <a:cubicBezTo>
                  <a:pt x="80440" y="42796"/>
                  <a:pt x="85102" y="35342"/>
                  <a:pt x="90099" y="30345"/>
                </a:cubicBezTo>
                <a:cubicBezTo>
                  <a:pt x="104844" y="15600"/>
                  <a:pt x="158533" y="26157"/>
                  <a:pt x="150789" y="45518"/>
                </a:cubicBezTo>
                <a:cubicBezTo>
                  <a:pt x="149176" y="49551"/>
                  <a:pt x="143055" y="53697"/>
                  <a:pt x="139258" y="51587"/>
                </a:cubicBezTo>
                <a:cubicBezTo>
                  <a:pt x="130796" y="46885"/>
                  <a:pt x="126446" y="29363"/>
                  <a:pt x="133796" y="23063"/>
                </a:cubicBezTo>
                <a:cubicBezTo>
                  <a:pt x="140911" y="16964"/>
                  <a:pt x="152492" y="12696"/>
                  <a:pt x="161106" y="16387"/>
                </a:cubicBezTo>
                <a:cubicBezTo>
                  <a:pt x="169399" y="19940"/>
                  <a:pt x="172934" y="30034"/>
                  <a:pt x="179314" y="36414"/>
                </a:cubicBezTo>
                <a:cubicBezTo>
                  <a:pt x="186552" y="43652"/>
                  <a:pt x="198209" y="46125"/>
                  <a:pt x="208445" y="4612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6" name="Google Shape;1876;p2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1" name="Google Shape;1881;p2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82" name="Google Shape;188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6" name="Google Shape;1926;p2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27" name="Google Shape;192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129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3558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8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6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4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399" y="4701927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1269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2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9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8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24" y="2412790"/>
            <a:ext cx="460051" cy="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24" y="3555790"/>
            <a:ext cx="460051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2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fopen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fclose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fprintf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fscanf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fwrite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fseek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BMP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2" name="Google Shape;2022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38" y="152400"/>
            <a:ext cx="69087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2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3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base-16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5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76" name="Google Shape;276;p5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5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83" name="Google Shape;283;p5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5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90" name="Google Shape;290;p5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5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6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04" name="Google Shape;304;p6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6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11" name="Google Shape;311;p6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6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18" name="Google Shape;318;p6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6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5" name="Google Shape;325;p6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6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2" name="Google Shape;332;p6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6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6" name="Google Shape;346;p6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3" name="Google Shape;353;p6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6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0" name="Google Shape;360;p6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7" name="Google Shape;367;p6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7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74" name="Google Shape;374;p7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7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81" name="Google Shape;381;p7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7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88" name="Google Shape;388;p7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95" name="Google Shape;395;p7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34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02" name="Google Shape;402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09" name="Google Shape;409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16" name="Google Shape;416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4" name="Google Shape;444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51" name="Google Shape;451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1" name="Google Shape;461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2" name="Google Shape;462;p8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3" name="Google Shape;463;p8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8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71" name="Google Shape;471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72" name="Google Shape;472;p83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3" name="Google Shape;473;p83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74" name="Google Shape;474;p8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2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1" name="Google Shape;481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2" name="Google Shape;482;p84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 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8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8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9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9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9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0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p9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9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9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%p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00000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 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2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10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2" name="Google Shape;592;p10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" name="Google Shape;597;p10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2" name="Google Shape;602;p10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7" name="Google Shape;607;p10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2" name="Google Shape;612;p1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13" name="Google Shape;613;p110"/>
          <p:cNvCxnSpPr/>
          <p:nvPr/>
        </p:nvCxnSpPr>
        <p:spPr>
          <a:xfrm flipH="1" rot="-5400000">
            <a:off x="3798550" y="2595325"/>
            <a:ext cx="1317300" cy="21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1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4500"/>
            <a:ext cx="9143997" cy="5652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Google Shape;633;p1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" name="Google Shape;638;p1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Google Shape;643;p1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8" name="Google Shape;648;p11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1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{8F5E4E04-60FC-457F-925B-0FCF07F2A7F0}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54" name="Google Shape;654;p118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"HI!";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">
                <a:solidFill>
                  <a:srgbClr val="00000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